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5" r:id="rId2"/>
    <p:sldId id="259" r:id="rId3"/>
    <p:sldId id="310" r:id="rId4"/>
    <p:sldId id="306" r:id="rId5"/>
    <p:sldId id="266" r:id="rId6"/>
    <p:sldId id="257" r:id="rId7"/>
    <p:sldId id="319" r:id="rId8"/>
    <p:sldId id="313" r:id="rId9"/>
    <p:sldId id="267" r:id="rId10"/>
    <p:sldId id="270" r:id="rId11"/>
    <p:sldId id="326" r:id="rId12"/>
    <p:sldId id="327" r:id="rId13"/>
    <p:sldId id="320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1" autoAdjust="0"/>
  </p:normalViewPr>
  <p:slideViewPr>
    <p:cSldViewPr>
      <p:cViewPr>
        <p:scale>
          <a:sx n="106" d="100"/>
          <a:sy n="106" d="100"/>
        </p:scale>
        <p:origin x="-93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rjetas%20(3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3888888888888888E-2"/>
                  <c:y val="-1.3888888888888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12E-2"/>
                  <c:y val="-9.2592592592591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332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332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11111110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Hoja1!$A$1:$A$5</c:f>
              <c:strCache>
                <c:ptCount val="5"/>
                <c:pt idx="0">
                  <c:v>Anulados</c:v>
                </c:pt>
                <c:pt idx="1">
                  <c:v>Cambio Raizal</c:v>
                </c:pt>
                <c:pt idx="2">
                  <c:v>Cambio Residente</c:v>
                </c:pt>
                <c:pt idx="3">
                  <c:v>Area Salud</c:v>
                </c:pt>
                <c:pt idx="4">
                  <c:v>Convivencia Definitiva</c:v>
                </c:pt>
              </c:strCache>
            </c:strRef>
          </c:cat>
          <c:val>
            <c:numRef>
              <c:f>Hoja1!$B$1:$B$5</c:f>
              <c:numCache>
                <c:formatCode>General</c:formatCode>
                <c:ptCount val="5"/>
                <c:pt idx="0">
                  <c:v>15</c:v>
                </c:pt>
                <c:pt idx="1">
                  <c:v>715</c:v>
                </c:pt>
                <c:pt idx="2">
                  <c:v>279</c:v>
                </c:pt>
                <c:pt idx="3">
                  <c:v>13</c:v>
                </c:pt>
                <c:pt idx="4">
                  <c:v>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657664"/>
        <c:axId val="66704512"/>
        <c:axId val="0"/>
      </c:bar3DChart>
      <c:catAx>
        <c:axId val="666576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66704512"/>
        <c:crosses val="autoZero"/>
        <c:auto val="1"/>
        <c:lblAlgn val="ctr"/>
        <c:lblOffset val="100"/>
        <c:noMultiLvlLbl val="0"/>
      </c:catAx>
      <c:valAx>
        <c:axId val="6670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66657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464129483814523"/>
          <c:y val="6.4814814814814811E-2"/>
          <c:w val="0.58757392825896759"/>
          <c:h val="0.83309419655876349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7777777777778286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62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835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66666666666718E-2"/>
                  <c:y val="-1.851851851851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333333333332309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Hoja1!$A$7:$A$11</c:f>
              <c:strCache>
                <c:ptCount val="5"/>
                <c:pt idx="0">
                  <c:v>Convivencia Primera Tarjeta</c:v>
                </c:pt>
                <c:pt idx="1">
                  <c:v>Conyuge Raizal</c:v>
                </c:pt>
                <c:pt idx="2">
                  <c:v>Conyuge Residente</c:v>
                </c:pt>
                <c:pt idx="3">
                  <c:v>Correción Residente</c:v>
                </c:pt>
                <c:pt idx="4">
                  <c:v>Duplicado Raizal</c:v>
                </c:pt>
              </c:strCache>
            </c:strRef>
          </c:cat>
          <c:val>
            <c:numRef>
              <c:f>Hoja1!$B$7:$B$11</c:f>
              <c:numCache>
                <c:formatCode>General</c:formatCode>
                <c:ptCount val="5"/>
                <c:pt idx="0">
                  <c:v>11</c:v>
                </c:pt>
                <c:pt idx="1">
                  <c:v>10</c:v>
                </c:pt>
                <c:pt idx="2">
                  <c:v>10</c:v>
                </c:pt>
                <c:pt idx="3">
                  <c:v>3</c:v>
                </c:pt>
                <c:pt idx="4">
                  <c:v>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306624"/>
        <c:axId val="67308160"/>
        <c:axId val="0"/>
      </c:bar3DChart>
      <c:catAx>
        <c:axId val="673066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67308160"/>
        <c:crosses val="autoZero"/>
        <c:auto val="1"/>
        <c:lblAlgn val="ctr"/>
        <c:lblOffset val="100"/>
        <c:noMultiLvlLbl val="0"/>
      </c:catAx>
      <c:valAx>
        <c:axId val="6730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67306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5000000000000001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32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88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Hoja1!$A$25:$A$27</c:f>
              <c:strCache>
                <c:ptCount val="3"/>
                <c:pt idx="0">
                  <c:v>Total Tarjetas Providencia</c:v>
                </c:pt>
                <c:pt idx="1">
                  <c:v>Total Tarjetas San Andres</c:v>
                </c:pt>
                <c:pt idx="2">
                  <c:v>Total Tarjetas impresas</c:v>
                </c:pt>
              </c:strCache>
            </c:strRef>
          </c:cat>
          <c:val>
            <c:numRef>
              <c:f>Hoja1!$B$25:$B$27</c:f>
              <c:numCache>
                <c:formatCode>General</c:formatCode>
                <c:ptCount val="3"/>
                <c:pt idx="0">
                  <c:v>206</c:v>
                </c:pt>
                <c:pt idx="1">
                  <c:v>3793</c:v>
                </c:pt>
                <c:pt idx="2">
                  <c:v>3999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345024"/>
        <c:axId val="67350912"/>
        <c:axId val="0"/>
      </c:bar3DChart>
      <c:catAx>
        <c:axId val="673450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67350912"/>
        <c:crosses val="autoZero"/>
        <c:auto val="1"/>
        <c:lblAlgn val="ctr"/>
        <c:lblOffset val="100"/>
        <c:noMultiLvlLbl val="0"/>
      </c:catAx>
      <c:valAx>
        <c:axId val="6735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67345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9F541-5F81-4C44-9344-AF96D2D3B44A}" type="datetimeFigureOut">
              <a:rPr lang="es-ES" smtClean="0"/>
              <a:pPr/>
              <a:t>30/03/2014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98EA9-1E74-4CBA-AC09-064E64AC7F4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778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98EA9-1E74-4CBA-AC09-064E64AC7F41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227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98EA9-1E74-4CBA-AC09-064E64AC7F41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692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98EA9-1E74-4CBA-AC09-064E64AC7F41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041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s-CO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SOLICITUDES</a:t>
            </a:r>
            <a:endParaRPr lang="es-CO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s-CO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APROBADOS</a:t>
            </a:r>
            <a:endParaRPr lang="es-CO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s-CO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NEGADOS</a:t>
            </a:r>
            <a:endParaRPr lang="es-CO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s-CO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TRASLADO A LA ISLA DE PROVIDENCIA</a:t>
            </a:r>
            <a:endParaRPr lang="es-CO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s-C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</a:p>
          <a:p>
            <a:pPr rtl="0" eaLnBrk="1" fontAlgn="t" latinLnBrk="0" hangingPunct="1"/>
            <a:r>
              <a:rPr lang="es-C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pPr rtl="0" eaLnBrk="1" fontAlgn="t" latinLnBrk="0" hangingPunct="1"/>
            <a:r>
              <a:rPr lang="es-CO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RESIDENCIA DEFINITIVA</a:t>
            </a:r>
            <a:endParaRPr lang="es-CO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s-C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</a:p>
          <a:p>
            <a:pPr rtl="0" eaLnBrk="1" fontAlgn="t" latinLnBrk="0" hangingPunct="1"/>
            <a:r>
              <a:rPr lang="es-C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</a:p>
          <a:p>
            <a:pPr rtl="0" eaLnBrk="1" fontAlgn="t" latinLnBrk="0" hangingPunct="1"/>
            <a:r>
              <a:rPr lang="es-CO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COMUNIDADES</a:t>
            </a:r>
            <a:r>
              <a:rPr lang="es-CO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RELIGIOSAS</a:t>
            </a:r>
            <a:endParaRPr lang="es-CO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s-C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</a:p>
          <a:p>
            <a:pPr rtl="0" eaLnBrk="1" fontAlgn="t" latinLnBrk="0" hangingPunct="1"/>
            <a:r>
              <a:rPr lang="es-C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98EA9-1E74-4CBA-AC09-064E64AC7F41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416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98EA9-1E74-4CBA-AC09-064E64AC7F41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0469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dirty="0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F0ED7E-D933-4057-88DB-64BEE92A2804}" type="slidenum">
              <a:rPr lang="es-CO" altLang="es-CO" smtClean="0"/>
              <a:pPr/>
              <a:t>9</a:t>
            </a:fld>
            <a:endParaRPr lang="es-CO" altLang="es-CO" dirty="0" smtClean="0"/>
          </a:p>
        </p:txBody>
      </p:sp>
    </p:spTree>
    <p:extLst>
      <p:ext uri="{BB962C8B-B14F-4D97-AF65-F5344CB8AC3E}">
        <p14:creationId xmlns:p14="http://schemas.microsoft.com/office/powerpoint/2010/main" val="2633926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dirty="0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98D737-B3A6-408D-82B1-F2E4F11E7102}" type="slidenum">
              <a:rPr lang="es-CO" altLang="es-CO" smtClean="0"/>
              <a:pPr/>
              <a:t>10</a:t>
            </a:fld>
            <a:endParaRPr lang="es-CO" altLang="es-CO" dirty="0" smtClean="0"/>
          </a:p>
        </p:txBody>
      </p:sp>
    </p:spTree>
    <p:extLst>
      <p:ext uri="{BB962C8B-B14F-4D97-AF65-F5344CB8AC3E}">
        <p14:creationId xmlns:p14="http://schemas.microsoft.com/office/powerpoint/2010/main" val="835980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dirty="0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98D737-B3A6-408D-82B1-F2E4F11E7102}" type="slidenum">
              <a:rPr lang="es-CO" altLang="es-CO" smtClean="0"/>
              <a:pPr/>
              <a:t>13</a:t>
            </a:fld>
            <a:endParaRPr lang="es-CO" altLang="es-CO" dirty="0" smtClean="0"/>
          </a:p>
        </p:txBody>
      </p:sp>
    </p:spTree>
    <p:extLst>
      <p:ext uri="{BB962C8B-B14F-4D97-AF65-F5344CB8AC3E}">
        <p14:creationId xmlns:p14="http://schemas.microsoft.com/office/powerpoint/2010/main" val="83598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EAAB3-1065-474A-80C5-F8768AACABF4}" type="datetimeFigureOut">
              <a:rPr lang="es-CO" smtClean="0"/>
              <a:pPr/>
              <a:t>30/03/2014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213CC-AEE1-4584-9B1F-D9AC2E6EDBC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7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1 Título"/>
          <p:cNvSpPr>
            <a:spLocks noGrp="1"/>
          </p:cNvSpPr>
          <p:nvPr>
            <p:ph type="ctrTitle"/>
          </p:nvPr>
        </p:nvSpPr>
        <p:spPr>
          <a:xfrm>
            <a:off x="1116013" y="4221163"/>
            <a:ext cx="4751387" cy="2303462"/>
          </a:xfrm>
        </p:spPr>
        <p:txBody>
          <a:bodyPr/>
          <a:lstStyle/>
          <a:p>
            <a:pPr eaLnBrk="1" hangingPunct="1"/>
            <a:r>
              <a:rPr lang="es-CO" sz="3600" dirty="0" smtClean="0">
                <a:solidFill>
                  <a:schemeClr val="accent3"/>
                </a:solidFill>
                <a:latin typeface="Arial" charset="0"/>
                <a:cs typeface="Arial" charset="0"/>
              </a:rPr>
              <a:t>INFORME</a:t>
            </a:r>
            <a:r>
              <a:rPr lang="es-CO" dirty="0" smtClean="0">
                <a:solidFill>
                  <a:schemeClr val="accent3"/>
                </a:solidFill>
              </a:rPr>
              <a:t/>
            </a:r>
            <a:br>
              <a:rPr lang="es-CO" dirty="0" smtClean="0">
                <a:solidFill>
                  <a:schemeClr val="accent3"/>
                </a:solidFill>
              </a:rPr>
            </a:br>
            <a:r>
              <a:rPr lang="es-CO" sz="4000" dirty="0" smtClean="0">
                <a:solidFill>
                  <a:schemeClr val="accent3"/>
                </a:solidFill>
                <a:latin typeface="Arial Black" pitchFamily="34" charset="0"/>
              </a:rPr>
              <a:t>OCCRE</a:t>
            </a:r>
          </a:p>
        </p:txBody>
      </p:sp>
      <p:pic>
        <p:nvPicPr>
          <p:cNvPr id="2052" name="4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946275"/>
            <a:ext cx="333851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1 Título"/>
          <p:cNvSpPr txBox="1">
            <a:spLocks/>
          </p:cNvSpPr>
          <p:nvPr/>
        </p:nvSpPr>
        <p:spPr bwMode="auto">
          <a:xfrm>
            <a:off x="1573213" y="1268413"/>
            <a:ext cx="24320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2800" dirty="0">
                <a:solidFill>
                  <a:srgbClr val="FF0000"/>
                </a:solidFill>
                <a:latin typeface="Arial" charset="0"/>
              </a:rPr>
              <a:t>En el 2014</a:t>
            </a:r>
            <a:endParaRPr lang="es-CO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0"/>
            <a:ext cx="6604000" cy="84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6588224" y="116632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5" name="14 Imagen" descr="G:\DCIM\100_PANA\P10003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36" y="1627060"/>
            <a:ext cx="4042124" cy="259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G:\DCIM\100_PANA\P100037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7060"/>
            <a:ext cx="3870176" cy="259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C:\Users\staylor.GOBSAI\Desktop\mixtos\FOTOS OFICINA\P100002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93096"/>
            <a:ext cx="4608512" cy="246682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17 CuadroTexto"/>
          <p:cNvSpPr txBox="1"/>
          <p:nvPr/>
        </p:nvSpPr>
        <p:spPr>
          <a:xfrm>
            <a:off x="1403648" y="98072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FOTOS </a:t>
            </a:r>
            <a:r>
              <a:rPr lang="es-CO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RECEPCION ANTES</a:t>
            </a:r>
            <a:endParaRPr lang="es-CO" sz="36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3"/>
            <a:ext cx="71080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827584" y="126876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FOTOS </a:t>
            </a:r>
            <a:r>
              <a:rPr lang="es-CO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RECEPCION</a:t>
            </a:r>
            <a:r>
              <a:rPr lang="es-CO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O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ACTUALMENTE</a:t>
            </a:r>
            <a:endParaRPr lang="es-CO" sz="36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 descr="C:\Users\staylor.GOBSAI\Desktop\Nueva carpeta (2)\P10007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04628"/>
            <a:ext cx="2880320" cy="217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C:\Users\staylor.GOBSAI\Desktop\Nueva carpeta (2)\P10007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5090"/>
            <a:ext cx="3024336" cy="216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C:\Users\staylor.GOBSAI\Desktop\Nueva carpeta (2)\P10007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31972"/>
            <a:ext cx="2880320" cy="23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C:\Users\staylor.GOBSAI\Desktop\Nueva carpeta (2)\P100075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31972"/>
            <a:ext cx="3024336" cy="233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8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71080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55576" y="1052736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FOTOS OPERATIVOS </a:t>
            </a:r>
            <a:r>
              <a:rPr lang="es-CO" sz="6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2013</a:t>
            </a:r>
            <a:endParaRPr lang="es-CO" sz="6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5 Imagen" descr="G:\DCIM\100_PANA\P10004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6391"/>
            <a:ext cx="2592288" cy="2584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G:\DCIM\100_PANA\P10004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520280" cy="262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G:\DCIM\100_PANA\P10004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2808312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6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5" descr="E:\para prensa\imagen_aury_cre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96752"/>
            <a:ext cx="554513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835696" y="5055259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JOSEPH BARRERA KELLY DIRECTOR OCCRE </a:t>
            </a:r>
          </a:p>
          <a:p>
            <a:pPr algn="ctr"/>
            <a:endParaRPr lang="es-CO" dirty="0">
              <a:solidFill>
                <a:schemeClr val="accent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CO" sz="6000" dirty="0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  <a:endParaRPr lang="es-CO" sz="6000" dirty="0">
              <a:solidFill>
                <a:schemeClr val="accent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61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59632" y="2132856"/>
            <a:ext cx="655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OCCRE      2013-2014</a:t>
            </a:r>
            <a:endParaRPr lang="es-CO" sz="96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87624" y="119675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TRAMITES REALIZADOS EN </a:t>
            </a:r>
            <a:r>
              <a:rPr lang="es-CO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2013</a:t>
            </a:r>
            <a:r>
              <a:rPr lang="es-CO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s-CO" sz="2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06949"/>
              </p:ext>
            </p:extLst>
          </p:nvPr>
        </p:nvGraphicFramePr>
        <p:xfrm>
          <a:off x="467543" y="3053505"/>
          <a:ext cx="3996444" cy="253573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998222"/>
                <a:gridCol w="1998222"/>
              </a:tblGrid>
              <a:tr h="845245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TRAMITES POR INDEPENDIENTE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40</a:t>
                      </a:r>
                      <a:endParaRPr lang="es-CO" sz="2000" dirty="0"/>
                    </a:p>
                  </a:txBody>
                  <a:tcPr/>
                </a:tc>
              </a:tr>
              <a:tr h="845245"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 smtClean="0"/>
                        <a:t>TRAMITES POR CONVIVENCIA</a:t>
                      </a:r>
                      <a:endParaRPr lang="es-CO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103</a:t>
                      </a:r>
                      <a:endParaRPr lang="es-CO" dirty="0"/>
                    </a:p>
                  </a:txBody>
                  <a:tcPr/>
                </a:tc>
              </a:tr>
              <a:tr h="845245">
                <a:tc>
                  <a:txBody>
                    <a:bodyPr/>
                    <a:lstStyle/>
                    <a:p>
                      <a:pPr algn="ctr"/>
                      <a:r>
                        <a:rPr lang="es-CO" sz="1700" b="1" dirty="0" smtClean="0"/>
                        <a:t>DESISTIMIENTOS POR CONVIENCIA</a:t>
                      </a:r>
                      <a:endParaRPr lang="es-CO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48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467544" y="2134597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SOLICITUDES DE RESIDENCIA PERMANENTE</a:t>
            </a:r>
            <a:endParaRPr lang="es-CO" dirty="0"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88024" y="206084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CERTIFICACIONES</a:t>
            </a:r>
            <a:endParaRPr lang="es-CO" sz="2000" dirty="0"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88024" y="2780928"/>
            <a:ext cx="39604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VIAJE :</a:t>
            </a:r>
            <a:r>
              <a:rPr lang="es-CO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342</a:t>
            </a:r>
          </a:p>
          <a:p>
            <a:endParaRPr lang="es-CO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EDUCATIVOS :</a:t>
            </a:r>
            <a:r>
              <a:rPr lang="es-CO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40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ICETEX :</a:t>
            </a:r>
            <a:r>
              <a:rPr lang="es-CO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932</a:t>
            </a:r>
          </a:p>
          <a:p>
            <a:endParaRPr lang="es-CO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INTERES PARTICULAR :</a:t>
            </a:r>
            <a:r>
              <a:rPr lang="es-CO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170</a:t>
            </a:r>
          </a:p>
          <a:p>
            <a:endParaRPr lang="es-CO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CO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O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TOTAL</a:t>
            </a:r>
            <a:r>
              <a:rPr lang="es-CO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: 1.485</a:t>
            </a:r>
            <a:endParaRPr lang="es-CO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03648" y="141277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SOLICITUDES DE RESIDENCIA</a:t>
            </a:r>
            <a:endParaRPr lang="es-CO" sz="3200" dirty="0">
              <a:solidFill>
                <a:schemeClr val="accent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858743"/>
              </p:ext>
            </p:extLst>
          </p:nvPr>
        </p:nvGraphicFramePr>
        <p:xfrm>
          <a:off x="1115616" y="2252859"/>
          <a:ext cx="6624736" cy="369642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251696"/>
                <a:gridCol w="2373040"/>
              </a:tblGrid>
              <a:tr h="785985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RESOLUCIONES CON</a:t>
                      </a:r>
                      <a:r>
                        <a:rPr lang="es-CO" sz="1600" b="1" baseline="0" dirty="0" smtClean="0"/>
                        <a:t> </a:t>
                      </a:r>
                      <a:r>
                        <a:rPr lang="es-CO" sz="1600" b="1" dirty="0" smtClean="0"/>
                        <a:t>RESPECTIVA</a:t>
                      </a:r>
                      <a:r>
                        <a:rPr lang="es-CO" sz="1600" b="1" baseline="0" dirty="0" smtClean="0"/>
                        <a:t> TARJETA PARA </a:t>
                      </a:r>
                      <a:r>
                        <a:rPr lang="es-CO" sz="1600" b="1" dirty="0" smtClean="0"/>
                        <a:t>CAMBIOS</a:t>
                      </a:r>
                      <a:r>
                        <a:rPr lang="es-CO" sz="1600" b="1" baseline="0" dirty="0" smtClean="0"/>
                        <a:t> T.I  A  C.C</a:t>
                      </a:r>
                      <a:endParaRPr lang="es-C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971</a:t>
                      </a:r>
                      <a:endParaRPr lang="es-CO" sz="1600" dirty="0"/>
                    </a:p>
                  </a:txBody>
                  <a:tcPr/>
                </a:tc>
              </a:tr>
              <a:tr h="1041218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RESOLUCIONES CON RESPECTIVA TARJETA</a:t>
                      </a:r>
                    </a:p>
                    <a:p>
                      <a:pPr algn="ctr"/>
                      <a:r>
                        <a:rPr lang="es-CO" sz="1600" b="1" dirty="0" smtClean="0"/>
                        <a:t>PARA FUNCIONARIOS PUBLICOS</a:t>
                      </a:r>
                      <a:endParaRPr lang="es-C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131</a:t>
                      </a:r>
                      <a:endParaRPr lang="es-CO" sz="1600" dirty="0"/>
                    </a:p>
                  </a:txBody>
                  <a:tcPr/>
                </a:tc>
              </a:tr>
              <a:tr h="967411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RESOLUCIONES CON RESPECTIVA TARJETA</a:t>
                      </a:r>
                    </a:p>
                    <a:p>
                      <a:pPr algn="ctr"/>
                      <a:r>
                        <a:rPr lang="es-CO" sz="1600" b="1" dirty="0" smtClean="0"/>
                        <a:t>PARA TRABAJADORES FORANEOS</a:t>
                      </a:r>
                      <a:endParaRPr lang="es-C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47</a:t>
                      </a:r>
                      <a:endParaRPr lang="es-CO" sz="1600" dirty="0"/>
                    </a:p>
                  </a:txBody>
                  <a:tcPr/>
                </a:tc>
              </a:tr>
              <a:tr h="901807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PERMISOS TEMPORALES </a:t>
                      </a:r>
                      <a:endParaRPr lang="es-C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107</a:t>
                      </a:r>
                      <a:endParaRPr lang="es-CO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2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47664" y="1628800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JUNTA DIRECTIVA OCCRE</a:t>
            </a:r>
            <a:endParaRPr lang="es-CO" sz="3200" dirty="0">
              <a:solidFill>
                <a:schemeClr val="accent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914372"/>
              </p:ext>
            </p:extLst>
          </p:nvPr>
        </p:nvGraphicFramePr>
        <p:xfrm>
          <a:off x="1151620" y="2436267"/>
          <a:ext cx="6624735" cy="264891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130369"/>
                <a:gridCol w="1747183"/>
                <a:gridCol w="1747183"/>
              </a:tblGrid>
              <a:tr h="676953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SOLICITUDES</a:t>
                      </a:r>
                      <a:endParaRPr lang="es-C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APROBADOS</a:t>
                      </a:r>
                    </a:p>
                    <a:p>
                      <a:pPr algn="ctr"/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NEGADOS</a:t>
                      </a:r>
                      <a:endParaRPr lang="es-CO" sz="1600" dirty="0"/>
                    </a:p>
                  </a:txBody>
                  <a:tcPr/>
                </a:tc>
              </a:tr>
              <a:tr h="5471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baseline="0" dirty="0" smtClean="0"/>
                        <a:t>TRASLADO A LA ISLA DE PROVIDENCIA</a:t>
                      </a:r>
                      <a:endParaRPr lang="es-CO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7</a:t>
                      </a:r>
                      <a:endParaRPr lang="es-CO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</a:t>
                      </a:r>
                      <a:endParaRPr lang="es-CO" sz="1600" dirty="0"/>
                    </a:p>
                  </a:txBody>
                  <a:tcPr/>
                </a:tc>
              </a:tr>
              <a:tr h="616135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RESIDENCIA DEFINITIVA</a:t>
                      </a:r>
                      <a:endParaRPr lang="es-C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6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13</a:t>
                      </a:r>
                      <a:endParaRPr lang="es-CO" sz="1600" dirty="0"/>
                    </a:p>
                  </a:txBody>
                  <a:tcPr/>
                </a:tc>
              </a:tr>
              <a:tr h="776709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COMUNIDADES</a:t>
                      </a:r>
                      <a:r>
                        <a:rPr lang="es-CO" sz="1600" b="1" baseline="0" dirty="0" smtClean="0"/>
                        <a:t> RELIGIOSAS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5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0</a:t>
                      </a:r>
                      <a:endParaRPr lang="es-CO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807745"/>
              </p:ext>
            </p:extLst>
          </p:nvPr>
        </p:nvGraphicFramePr>
        <p:xfrm>
          <a:off x="395536" y="2204864"/>
          <a:ext cx="345638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903585"/>
              </p:ext>
            </p:extLst>
          </p:nvPr>
        </p:nvGraphicFramePr>
        <p:xfrm>
          <a:off x="5148064" y="2276872"/>
          <a:ext cx="345638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1979712" y="112474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TARJETAS IMPRESAS</a:t>
            </a:r>
            <a:endParaRPr lang="es-CO" sz="3200" dirty="0">
              <a:solidFill>
                <a:schemeClr val="accent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14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279770"/>
              </p:ext>
            </p:extLst>
          </p:nvPr>
        </p:nvGraphicFramePr>
        <p:xfrm>
          <a:off x="2915816" y="4365104"/>
          <a:ext cx="352839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75656" y="98363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SITUACIÓN IRREGULAR DE RESIDENCIA</a:t>
            </a:r>
            <a:endParaRPr lang="es-CO" sz="3200" dirty="0">
              <a:solidFill>
                <a:schemeClr val="accent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625398"/>
              </p:ext>
            </p:extLst>
          </p:nvPr>
        </p:nvGraphicFramePr>
        <p:xfrm>
          <a:off x="1403648" y="2278466"/>
          <a:ext cx="6552728" cy="338278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276364"/>
                <a:gridCol w="3276364"/>
              </a:tblGrid>
              <a:tr h="1115327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TURISTAS</a:t>
                      </a:r>
                      <a:r>
                        <a:rPr lang="es-CO" sz="1600" b="1" baseline="0" dirty="0" smtClean="0"/>
                        <a:t> QUE INGRESARON  EN 2013 Y  NO SALIERON EN EL TIEMPO ESTABLECIDO POR EL DECRETO 2762 DE 1991</a:t>
                      </a:r>
                      <a:endParaRPr lang="es-C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 smtClean="0"/>
                    </a:p>
                    <a:p>
                      <a:pPr algn="ctr"/>
                      <a:r>
                        <a:rPr lang="es-CO" sz="1600" b="1" dirty="0" smtClean="0"/>
                        <a:t>60</a:t>
                      </a:r>
                      <a:endParaRPr lang="es-CO" sz="1600" b="1" dirty="0"/>
                    </a:p>
                  </a:txBody>
                  <a:tcPr/>
                </a:tc>
              </a:tr>
              <a:tr h="956815">
                <a:tc>
                  <a:txBody>
                    <a:bodyPr/>
                    <a:lstStyle/>
                    <a:p>
                      <a:pPr algn="ctr"/>
                      <a:endParaRPr lang="es-CO" sz="1600" b="1" dirty="0" smtClean="0"/>
                    </a:p>
                    <a:p>
                      <a:pPr algn="ctr"/>
                      <a:r>
                        <a:rPr lang="es-CO" sz="1600" b="1" dirty="0" smtClean="0"/>
                        <a:t>PERSONAS DEVUELTAS A SU ULTIMO LUGAR DE DESTINO</a:t>
                      </a:r>
                      <a:endParaRPr lang="es-C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 smtClean="0"/>
                    </a:p>
                    <a:p>
                      <a:pPr algn="ctr"/>
                      <a:r>
                        <a:rPr lang="es-CO" sz="1600" b="1" dirty="0" smtClean="0"/>
                        <a:t>207</a:t>
                      </a:r>
                      <a:endParaRPr lang="es-CO" sz="1600" b="1" dirty="0"/>
                    </a:p>
                  </a:txBody>
                  <a:tcPr/>
                </a:tc>
              </a:tr>
              <a:tr h="1244847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PUBLICACIÓN MENSUAL DE BOLETINES INFORMATIVOS SOBRE DEVOLUCION</a:t>
                      </a:r>
                      <a:r>
                        <a:rPr lang="es-CO" sz="1600" b="1" baseline="0" dirty="0" smtClean="0"/>
                        <a:t> DE PERSONAS EN SITUACIÓN IRREGULAR DE RESIDENCIA</a:t>
                      </a:r>
                      <a:endParaRPr lang="es-C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 smtClean="0"/>
                    </a:p>
                    <a:p>
                      <a:pPr algn="ctr"/>
                      <a:r>
                        <a:rPr lang="es-CO" sz="1600" b="1" dirty="0" smtClean="0"/>
                        <a:t>12</a:t>
                      </a:r>
                      <a:endParaRPr lang="es-CO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252144"/>
              </p:ext>
            </p:extLst>
          </p:nvPr>
        </p:nvGraphicFramePr>
        <p:xfrm>
          <a:off x="1403648" y="5661248"/>
          <a:ext cx="6552728" cy="67894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276364"/>
                <a:gridCol w="3276364"/>
              </a:tblGrid>
              <a:tr h="678944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OTRAS FORMAS DE SALIDA</a:t>
                      </a:r>
                    </a:p>
                    <a:p>
                      <a:pPr algn="ctr"/>
                      <a:endParaRPr lang="es-C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10</a:t>
                      </a:r>
                      <a:endParaRPr lang="es-CO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6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ctrTitle"/>
          </p:nvPr>
        </p:nvSpPr>
        <p:spPr>
          <a:xfrm>
            <a:off x="3707903" y="1844824"/>
            <a:ext cx="2016225" cy="4473054"/>
          </a:xfrm>
        </p:spPr>
        <p:txBody>
          <a:bodyPr/>
          <a:lstStyle/>
          <a:p>
            <a:pPr eaLnBrk="1" hangingPunct="1"/>
            <a:r>
              <a:rPr lang="es-CO" altLang="es-CO" dirty="0" smtClean="0"/>
              <a:t> </a:t>
            </a:r>
          </a:p>
        </p:txBody>
      </p:sp>
      <p:pic>
        <p:nvPicPr>
          <p:cNvPr id="15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691680" y="148478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accent6"/>
                </a:solidFill>
              </a:rPr>
              <a:t>PROVIDENCIA</a:t>
            </a:r>
            <a:endParaRPr lang="es-CO" sz="3200" b="1" dirty="0">
              <a:solidFill>
                <a:schemeClr val="accent6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9270"/>
            <a:ext cx="7416824" cy="309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19672" y="1124744"/>
            <a:ext cx="540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GESTIONES REALIZADAS DURANTE </a:t>
            </a:r>
            <a:r>
              <a:rPr lang="es-CO" sz="4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2013</a:t>
            </a:r>
            <a:endParaRPr lang="es-CO" sz="4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9592" y="2503924"/>
            <a:ext cx="73448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Reuniones para impedir el ingreso de Desplazados.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 logro organización de la recepción para una mejor atención al publico.</a:t>
            </a:r>
          </a:p>
          <a:p>
            <a:pPr algn="just"/>
            <a:endParaRPr lang="es-CO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Fortalecimiento Institucional de la oficina de Control de Circulación y Residencia OCCRE. </a:t>
            </a:r>
          </a:p>
          <a:p>
            <a:pPr algn="just"/>
            <a:endParaRPr lang="es-CO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Autonomía Administrativa y Financiera de la OCCRE.</a:t>
            </a:r>
          </a:p>
          <a:p>
            <a:pPr algn="just"/>
            <a:endParaRPr lang="es-CO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Visibilización  de la problemática de la sobrepoblación en las islas del Departamento con medios de comunicación del orden nacional como el periódico EL TIEMPO.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302</Words>
  <Application>Microsoft Office PowerPoint</Application>
  <PresentationFormat>Presentación en pantalla (4:3)</PresentationFormat>
  <Paragraphs>134</Paragraphs>
  <Slides>13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INFORME OCCRE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jhoward</dc:creator>
  <cp:lastModifiedBy>SPARKY TAYLOR GARCIA</cp:lastModifiedBy>
  <cp:revision>128</cp:revision>
  <dcterms:created xsi:type="dcterms:W3CDTF">2014-03-06T12:36:26Z</dcterms:created>
  <dcterms:modified xsi:type="dcterms:W3CDTF">2014-03-30T16:41:34Z</dcterms:modified>
</cp:coreProperties>
</file>